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docProps/core.xml" Id="rId3" /><Relationship Type="http://schemas.openxmlformats.org/officeDocument/2006/relationships/officeDocument" Target="ppt/presentation.xml" Id="rId1" /><Relationship Type="http://schemas.openxmlformats.org/officeDocument/2006/relationships/extended-properties" Target="docProps/app.xml" Id="rId4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63" r:id="rId3"/>
    <p:sldId id="285" r:id="rId4"/>
    <p:sldId id="262" r:id="rId5"/>
    <p:sldId id="265" r:id="rId6"/>
    <p:sldId id="266" r:id="rId7"/>
    <p:sldId id="286" r:id="rId8"/>
    <p:sldId id="287" r:id="rId9"/>
    <p:sldId id="267" r:id="rId10"/>
    <p:sldId id="268" r:id="rId11"/>
    <p:sldId id="269" r:id="rId12"/>
    <p:sldId id="288" r:id="rId13"/>
    <p:sldId id="289" r:id="rId14"/>
    <p:sldId id="270" r:id="rId15"/>
    <p:sldId id="271" r:id="rId16"/>
    <p:sldId id="274" r:id="rId17"/>
    <p:sldId id="273" r:id="rId18"/>
    <p:sldId id="284" r:id="rId19"/>
    <p:sldId id="290" r:id="rId20"/>
    <p:sldId id="275" r:id="rId21"/>
    <p:sldId id="276" r:id="rId22"/>
    <p:sldId id="277" r:id="rId23"/>
    <p:sldId id="279" r:id="rId24"/>
    <p:sldId id="278" r:id="rId25"/>
    <p:sldId id="280" r:id="rId26"/>
    <p:sldId id="281" r:id="rId27"/>
    <p:sldId id="282" r:id="rId28"/>
    <p:sldId id="283" r:id="rId29"/>
    <p:sldId id="261" r:id="rId30"/>
  </p:sldIdLst>
  <p:sldSz cx="9144000" cy="6858000" type="screen4x3"/>
  <p:notesSz cx="7010400" cy="9296400"/>
  <p:custDataLst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5788"/>
    <a:srgbClr val="8B8D8E"/>
    <a:srgbClr val="A76F3E"/>
    <a:srgbClr val="7D9AAA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72" autoAdjust="0"/>
  </p:normalViewPr>
  <p:slideViewPr>
    <p:cSldViewPr snapToGrid="0" showGuides="1">
      <p:cViewPr varScale="1">
        <p:scale>
          <a:sx n="114" d="100"/>
          <a:sy n="114" d="100"/>
        </p:scale>
        <p:origin x="1506" y="102"/>
      </p:cViewPr>
      <p:guideLst>
        <p:guide orient="horz" pos="2160"/>
        <p:guide pos="43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1.xml" Id="rId2" /><Relationship Type="http://schemas.openxmlformats.org/officeDocument/2006/relationships/slide" Target="slides/slide2.xml" Id="rId3" /><Relationship Type="http://schemas.openxmlformats.org/officeDocument/2006/relationships/slide" Target="slides/slide3.xml" Id="rId4" /><Relationship Type="http://schemas.openxmlformats.org/officeDocument/2006/relationships/slide" Target="slides/slide4.xml" Id="rId5" /><Relationship Type="http://schemas.openxmlformats.org/officeDocument/2006/relationships/slide" Target="slides/slide5.xml" Id="rId6" /><Relationship Type="http://schemas.openxmlformats.org/officeDocument/2006/relationships/slide" Target="slides/slide6.xml" Id="rId7" /><Relationship Type="http://schemas.openxmlformats.org/officeDocument/2006/relationships/slide" Target="slides/slide7.xml" Id="rId8" /><Relationship Type="http://schemas.openxmlformats.org/officeDocument/2006/relationships/slide" Target="slides/slide8.xml" Id="rId9" /><Relationship Type="http://schemas.openxmlformats.org/officeDocument/2006/relationships/slide" Target="slides/slide9.xml" Id="rId10" /><Relationship Type="http://schemas.openxmlformats.org/officeDocument/2006/relationships/slide" Target="slides/slide10.xml" Id="rId11" /><Relationship Type="http://schemas.openxmlformats.org/officeDocument/2006/relationships/slide" Target="slides/slide11.xml" Id="rId12" /><Relationship Type="http://schemas.openxmlformats.org/officeDocument/2006/relationships/slide" Target="slides/slide12.xml" Id="rId13" /><Relationship Type="http://schemas.openxmlformats.org/officeDocument/2006/relationships/slide" Target="slides/slide13.xml" Id="rId14" /><Relationship Type="http://schemas.openxmlformats.org/officeDocument/2006/relationships/slide" Target="slides/slide14.xml" Id="rId15" /><Relationship Type="http://schemas.openxmlformats.org/officeDocument/2006/relationships/slide" Target="slides/slide15.xml" Id="rId16" /><Relationship Type="http://schemas.openxmlformats.org/officeDocument/2006/relationships/slide" Target="slides/slide16.xml" Id="rId17" /><Relationship Type="http://schemas.openxmlformats.org/officeDocument/2006/relationships/slide" Target="slides/slide17.xml" Id="rId18" /><Relationship Type="http://schemas.openxmlformats.org/officeDocument/2006/relationships/slide" Target="slides/slide18.xml" Id="rId19" /><Relationship Type="http://schemas.openxmlformats.org/officeDocument/2006/relationships/slide" Target="slides/slide19.xml" Id="rId20" /><Relationship Type="http://schemas.openxmlformats.org/officeDocument/2006/relationships/slide" Target="slides/slide20.xml" Id="rId21" /><Relationship Type="http://schemas.openxmlformats.org/officeDocument/2006/relationships/slide" Target="slides/slide21.xml" Id="rId22" /><Relationship Type="http://schemas.openxmlformats.org/officeDocument/2006/relationships/slide" Target="slides/slide22.xml" Id="rId23" /><Relationship Type="http://schemas.openxmlformats.org/officeDocument/2006/relationships/slide" Target="slides/slide23.xml" Id="rId24" /><Relationship Type="http://schemas.openxmlformats.org/officeDocument/2006/relationships/slide" Target="slides/slide24.xml" Id="rId25" /><Relationship Type="http://schemas.openxmlformats.org/officeDocument/2006/relationships/slide" Target="slides/slide25.xml" Id="rId26" /><Relationship Type="http://schemas.openxmlformats.org/officeDocument/2006/relationships/slide" Target="slides/slide26.xml" Id="rId27" /><Relationship Type="http://schemas.openxmlformats.org/officeDocument/2006/relationships/slide" Target="slides/slide27.xml" Id="rId28" /><Relationship Type="http://schemas.openxmlformats.org/officeDocument/2006/relationships/slide" Target="slides/slide28.xml" Id="rId29" /><Relationship Type="http://schemas.openxmlformats.org/officeDocument/2006/relationships/slide" Target="slides/slide29.xml" Id="rId30" /><Relationship Type="http://schemas.openxmlformats.org/officeDocument/2006/relationships/presProps" Target="presProps.xml" Id="rId34" /><Relationship Type="http://schemas.openxmlformats.org/officeDocument/2006/relationships/slideMaster" Target="slideMasters/slideMaster1.xml" Id="rId1" /><Relationship Type="http://schemas.openxmlformats.org/officeDocument/2006/relationships/handoutMaster" Target="handoutMasters/handoutMaster1.xml" Id="rId32" /><Relationship Type="http://schemas.openxmlformats.org/officeDocument/2006/relationships/tableStyles" Target="tableStyles.xml" Id="rId37" /><Relationship Type="http://schemas.openxmlformats.org/officeDocument/2006/relationships/theme" Target="theme/theme1.xml" Id="rId36" /><Relationship Type="http://schemas.openxmlformats.org/officeDocument/2006/relationships/notesMaster" Target="notesMasters/notesMaster1.xml" Id="rId31" /><Relationship Type="http://schemas.openxmlformats.org/officeDocument/2006/relationships/viewProps" Target="viewProps.xml" Id="rId35" /></Relationships>
</file>

<file path=ppt/handoutMasters/_rels/handoutMaster1.xml.rels>&#65279;<?xml version="1.0" encoding="UTF-8" standalone="yes"?>
<Relationships xmlns="http://schemas.openxmlformats.org/package/2006/relationships">
  <Relationship Id="rId1" Type="http://schemas.openxmlformats.org/officeDocument/2006/relationships/theme" Target="../theme/theme3.xml" />
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4BED9F0E-37B1-4FA2-828C-817A19CC83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1823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
<Relationships xmlns="http://schemas.openxmlformats.org/package/2006/relationships">
  <Relationship Id="rId1" Type="http://schemas.openxmlformats.org/officeDocument/2006/relationships/theme" Target="../theme/theme2.xml" />
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1A2F18E-A40C-4E37-A909-7BBA7330EC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7479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1.jpeg" />
  <Relationship Id="rId1" Type="http://schemas.openxmlformats.org/officeDocument/2006/relationships/slideMaster" Target="../slideMasters/slideMaster1.xml" />
</Relationships>
</file>

<file path=ppt/slideLayouts/_rels/slideLayout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3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4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slideLayout1.xml><?xml version="1.0" encoding="utf-8"?>
<p:sldLayout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1838325"/>
            <a:ext cx="7221538" cy="18970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5" name="Rectangle 31"/>
          <p:cNvSpPr>
            <a:spLocks noChangeArrowheads="1"/>
          </p:cNvSpPr>
          <p:nvPr/>
        </p:nvSpPr>
        <p:spPr bwMode="auto">
          <a:xfrm>
            <a:off x="7240588" y="6408738"/>
            <a:ext cx="1903412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79425" y="2057400"/>
            <a:ext cx="57912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65788"/>
                </a:solidFill>
                <a:latin typeface="+mj-lt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Opti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Opti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Opti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Optima" pitchFamily="34" charset="0"/>
              </a:defRPr>
            </a:lvl9pPr>
          </a:lstStyle>
          <a:p>
            <a:pPr eaLnBrk="0" hangingPunct="0"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1838325"/>
            <a:ext cx="7221538" cy="1897063"/>
          </a:xfrm>
          <a:prstGeom prst="rect">
            <a:avLst/>
          </a:prstGeom>
          <a:solidFill>
            <a:srgbClr val="1657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dirty="0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971550"/>
            <a:ext cx="27447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29"/>
          <p:cNvSpPr>
            <a:spLocks noChangeShapeType="1"/>
          </p:cNvSpPr>
          <p:nvPr/>
        </p:nvSpPr>
        <p:spPr bwMode="auto">
          <a:xfrm>
            <a:off x="7221538" y="0"/>
            <a:ext cx="0" cy="6858000"/>
          </a:xfrm>
          <a:prstGeom prst="line">
            <a:avLst/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endParaRPr lang="en-US" dirty="0"/>
          </a:p>
        </p:txBody>
      </p:sp>
      <p:sp>
        <p:nvSpPr>
          <p:cNvPr id="10" name="Rectangle 31"/>
          <p:cNvSpPr>
            <a:spLocks noChangeArrowheads="1"/>
          </p:cNvSpPr>
          <p:nvPr/>
        </p:nvSpPr>
        <p:spPr bwMode="auto">
          <a:xfrm>
            <a:off x="7240588" y="6408738"/>
            <a:ext cx="1903412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</a:p>
        </p:txBody>
      </p:sp>
      <p:sp>
        <p:nvSpPr>
          <p:cNvPr id="11" name="Line 29"/>
          <p:cNvSpPr>
            <a:spLocks noChangeShapeType="1"/>
          </p:cNvSpPr>
          <p:nvPr/>
        </p:nvSpPr>
        <p:spPr bwMode="auto">
          <a:xfrm>
            <a:off x="7221538" y="0"/>
            <a:ext cx="0" cy="6858000"/>
          </a:xfrm>
          <a:prstGeom prst="line">
            <a:avLst/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endParaRPr lang="en-US" dirty="0"/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7240588" y="1838325"/>
            <a:ext cx="1903412" cy="1897063"/>
          </a:xfrm>
          <a:prstGeom prst="rect">
            <a:avLst/>
          </a:prstGeom>
          <a:solidFill>
            <a:srgbClr val="8B8D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6725" y="1828799"/>
            <a:ext cx="5827237" cy="1906223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5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66725" y="4173196"/>
            <a:ext cx="5715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81363892"/>
      </p:ext>
    </p:extLst>
  </p:cSld>
  <p:clrMapOvr>
    <a:masterClrMapping/>
  </p:clrMapOvr>
</p:sldLayout>
</file>

<file path=ppt/slideLayouts/slideLayout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0"/>
            <a:ext cx="7877175" cy="1204546"/>
          </a:xfrm>
        </p:spPr>
        <p:txBody>
          <a:bodyPr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25" y="1752600"/>
            <a:ext cx="7877175" cy="42672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726128"/>
      </p:ext>
    </p:extLst>
  </p:cSld>
  <p:clrMapOvr>
    <a:masterClrMapping/>
  </p:clrMapOvr>
</p:sldLayout>
</file>

<file path=ppt/slideLayouts/slideLayout3.xml><?xml version="1.0" encoding="utf-8"?>
<p:sldLayout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4"/>
          <p:cNvSpPr>
            <a:spLocks noChangeArrowheads="1"/>
          </p:cNvSpPr>
          <p:nvPr userDrawn="1"/>
        </p:nvSpPr>
        <p:spPr bwMode="auto">
          <a:xfrm>
            <a:off x="0" y="-1"/>
            <a:ext cx="9144000" cy="4042161"/>
          </a:xfrm>
          <a:prstGeom prst="rect">
            <a:avLst/>
          </a:prstGeom>
          <a:solidFill>
            <a:srgbClr val="1657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81025" y="1401510"/>
            <a:ext cx="7877175" cy="2632104"/>
          </a:xfrm>
        </p:spPr>
        <p:txBody>
          <a:bodyPr/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650341"/>
      </p:ext>
    </p:extLst>
  </p:cSld>
  <p:clrMapOvr>
    <a:masterClrMapping/>
  </p:clrMapOvr>
</p:sldLayout>
</file>

<file path=ppt/slideLayouts/slideLayout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0"/>
            <a:ext cx="7877175" cy="12133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025" y="1752600"/>
            <a:ext cx="3810000" cy="42672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4672379" y="1749425"/>
            <a:ext cx="3810000" cy="42672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048352"/>
      </p:ext>
    </p:extLst>
  </p:cSld>
  <p:clrMapOvr>
    <a:masterClrMapping/>
  </p:clrMapOvr>
</p:sldLayout>
</file>

<file path=ppt/slideLayouts/slideLayout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486888"/>
      </p:ext>
    </p:extLst>
  </p:cSld>
  <p:clrMapOvr>
    <a:masterClrMapping/>
  </p:clrMapOvr>
</p:sldLayout>
</file>

<file path=ppt/slideMasters/_rels/slideMaster1.xml.rels>&#65279;<?xml version="1.0" encoding="UTF-8" standalone="yes"?>
<Relationships xmlns="http://schemas.openxmlformats.org/package/2006/relationships">
  <Relationship Id="rId3" Type="http://schemas.openxmlformats.org/officeDocument/2006/relationships/slideLayout" Target="../slideLayouts/slideLayout3.xml" />
  <Relationship Id="rId2" Type="http://schemas.openxmlformats.org/officeDocument/2006/relationships/slideLayout" Target="../slideLayouts/slideLayout2.xml" />
  <Relationship Id="rId1" Type="http://schemas.openxmlformats.org/officeDocument/2006/relationships/slideLayout" Target="../slideLayouts/slideLayout1.xml" />
  <Relationship Id="rId6" Type="http://schemas.openxmlformats.org/officeDocument/2006/relationships/theme" Target="../theme/theme1.xml" />
  <Relationship Id="rId5" Type="http://schemas.openxmlformats.org/officeDocument/2006/relationships/slideLayout" Target="../slideLayouts/slideLayout5.xml" />
  <Relationship Id="rId4" Type="http://schemas.openxmlformats.org/officeDocument/2006/relationships/slideLayout" Target="../slideLayouts/slideLayout4.xml" />
</Relationships>
</file>

<file path=ppt/slideMasters/slideMaster1.xml><?xml version="1.0" encoding="utf-8"?>
<p:sldMaster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1025" y="1752600"/>
            <a:ext cx="7877175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27" name="Rectangle 24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1657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581025" y="0"/>
            <a:ext cx="78771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" name="Text Box 25"/>
          <p:cNvSpPr txBox="1">
            <a:spLocks noChangeArrowheads="1"/>
          </p:cNvSpPr>
          <p:nvPr/>
        </p:nvSpPr>
        <p:spPr bwMode="auto">
          <a:xfrm>
            <a:off x="6977063" y="6437313"/>
            <a:ext cx="1828800" cy="13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900" b="1" dirty="0">
                <a:solidFill>
                  <a:srgbClr val="165788"/>
                </a:solidFill>
                <a:latin typeface="Arial" charset="0"/>
              </a:rPr>
              <a:t>McGuireWoods</a:t>
            </a:r>
            <a:r>
              <a:rPr lang="en-US" sz="900" b="1" dirty="0">
                <a:solidFill>
                  <a:srgbClr val="165788"/>
                </a:solidFill>
              </a:rPr>
              <a:t> | </a:t>
            </a:r>
            <a:fld id="{3FCCEE33-571D-444D-8C82-78626ACB028F}" type="slidenum">
              <a:rPr lang="en-US" sz="900" b="1" smtClean="0">
                <a:solidFill>
                  <a:srgbClr val="165788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r>
              <a:rPr lang="en-US" sz="900" b="1" dirty="0">
                <a:solidFill>
                  <a:srgbClr val="165788"/>
                </a:solidFill>
              </a:rPr>
              <a:t/>
            </a:r>
            <a:endParaRPr lang="en-US" sz="900" b="1" dirty="0">
              <a:solidFill>
                <a:srgbClr val="165788"/>
              </a:solidFill>
              <a:latin typeface="Arial" charset="0"/>
            </a:endParaRPr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6994525" y="6583363"/>
            <a:ext cx="18288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800" spc="50" dirty="0">
                <a:latin typeface="+mj-lt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2" r:id="rId2"/>
    <p:sldLayoutId id="2147483693" r:id="rId3"/>
    <p:sldLayoutId id="2147483694" r:id="rId4"/>
    <p:sldLayoutId id="2147483695" r:id="rId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Opti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Opti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Opti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Opti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2" /></Relationships>
</file>

<file path=ppt/slides/_rels/slide10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2.xml" />
</Relationships>
</file>

<file path=ppt/slides/_rels/slide11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2.xml" />
</Relationships>
</file>

<file path=ppt/slides/_rels/slide12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2.xml" />
</Relationships>
</file>

<file path=ppt/slides/_rels/slide13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2.xml" />
</Relationships>
</file>

<file path=ppt/slides/_rels/slide14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6.png" />
  <Relationship Id="rId1" Type="http://schemas.openxmlformats.org/officeDocument/2006/relationships/slideLayout" Target="../slideLayouts/slideLayout2.xml" />
</Relationships>
</file>

<file path=ppt/slides/_rels/slide15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7.png" />
  <Relationship Id="rId1" Type="http://schemas.openxmlformats.org/officeDocument/2006/relationships/slideLayout" Target="../slideLayouts/slideLayout2.xml" />
</Relationships>
</file>

<file path=ppt/slides/_rels/slide16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2.xml" />
</Relationships>
</file>

<file path=ppt/slides/_rels/slide17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2.xml" />
</Relationships>
</file>

<file path=ppt/slides/_rels/slide18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2.xml" />
</Relationships>
</file>

<file path=ppt/slides/_rels/slide19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2.xml" />
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../slideLayouts/slideLayout2.xml" Id="rId2" /></Relationships>
</file>

<file path=ppt/slides/_rels/slide20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8.png" />
  <Relationship Id="rId1" Type="http://schemas.openxmlformats.org/officeDocument/2006/relationships/slideLayout" Target="../slideLayouts/slideLayout2.xml" />
</Relationships>
</file>

<file path=ppt/slides/_rels/slide21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2.xml" />
</Relationships>
</file>

<file path=ppt/slides/_rels/slide22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2.xml" />
</Relationships>
</file>

<file path=ppt/slides/_rels/slide23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2.xml" />
</Relationships>
</file>

<file path=ppt/slides/_rels/slide24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9.png" />
  <Relationship Id="rId1" Type="http://schemas.openxmlformats.org/officeDocument/2006/relationships/slideLayout" Target="../slideLayouts/slideLayout2.xml" />
</Relationships>
</file>

<file path=ppt/slides/_rels/slide25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10.png" />
  <Relationship Id="rId1" Type="http://schemas.openxmlformats.org/officeDocument/2006/relationships/slideLayout" Target="../slideLayouts/slideLayout2.xml" />
</Relationships>
</file>

<file path=ppt/slides/_rels/slide26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2.xml" />
</Relationships>
</file>

<file path=ppt/slides/_rels/slide27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2.xml" />
</Relationships>
</file>

<file path=ppt/slides/_rels/slide28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2.xml" />
</Relationships>
</file>

<file path=ppt/slides/_rels/slide29.xml.rels>&#65279;<?xml version="1.0" encoding="utf-8"?><Relationships xmlns="http://schemas.openxmlformats.org/package/2006/relationships"><Relationship Type="http://schemas.openxmlformats.org/officeDocument/2006/relationships/slideLayout" Target="../slideLayouts/slideLayout3.xml" Id="rId2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image" Target="../media/image2.png" Id="rId3" /><Relationship Type="http://schemas.openxmlformats.org/officeDocument/2006/relationships/slideLayout" Target="../slideLayouts/slideLayout2.xml" Id="rId2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image" Target="../media/image3.jpg" Id="rId3" /><Relationship Type="http://schemas.openxmlformats.org/officeDocument/2006/relationships/slideLayout" Target="../slideLayouts/slideLayout2.xml" Id="rId2" /></Relationships>
</file>

<file path=ppt/slides/_rels/slide5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4.jpeg" />
  <Relationship Id="rId1" Type="http://schemas.openxmlformats.org/officeDocument/2006/relationships/slideLayout" Target="../slideLayouts/slideLayout2.xml" />
</Relationships>
</file>

<file path=ppt/slides/_rels/slide6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5.png" />
  <Relationship Id="rId1" Type="http://schemas.openxmlformats.org/officeDocument/2006/relationships/slideLayout" Target="../slideLayouts/slideLayout2.xml" />
</Relationships>
</file>

<file path=ppt/slides/_rels/slide7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2.xml" />
</Relationships>
</file>

<file path=ppt/slides/_rels/slide8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2.xml" />
</Relationships>
</file>

<file path=ppt/slides/_rels/slide9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2.xml" />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 descr="" title=""/>
          <p:cNvSpPr>
            <a:spLocks noGrp="1"/>
          </p:cNvSpPr>
          <p:nvPr>
            <p:ph type="ctrTitle"/>
          </p:nvPr>
        </p:nvSpPr>
        <p:spPr>
          <a:xfrm>
            <a:off x="481013" y="1828800"/>
            <a:ext cx="5813425" cy="1906588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Negotiating Your Contract</a:t>
            </a:r>
          </a:p>
        </p:txBody>
      </p:sp>
      <p:sp>
        <p:nvSpPr>
          <p:cNvPr id="3075" name="Rectangle 11" descr="" title=""/>
          <p:cNvSpPr>
            <a:spLocks noGrp="1" noChangeArrowheads="1"/>
          </p:cNvSpPr>
          <p:nvPr>
            <p:ph type="subTitle" idx="1"/>
          </p:nvPr>
        </p:nvSpPr>
        <p:spPr>
          <a:xfrm>
            <a:off x="481013" y="4206875"/>
            <a:ext cx="7748587" cy="1430338"/>
          </a:xfrm>
        </p:spPr>
        <p:txBody>
          <a:bodyPr/>
          <a:lstStyle/>
          <a:p>
            <a:pPr eaLnBrk="1" hangingPunct="1"/>
            <a:r>
              <a:rPr lang="en-US" dirty="0">
                <a:cs typeface="Arial" charset="0"/>
              </a:rPr>
              <a:t>Micah B. Schwartz</a:t>
            </a:r>
          </a:p>
          <a:p>
            <a:pPr eaLnBrk="1" hangingPunct="1"/>
            <a:r>
              <a:rPr lang="en-US" dirty="0">
                <a:cs typeface="Arial" charset="0"/>
              </a:rPr>
              <a:t>VASS Legal Consultant</a:t>
            </a:r>
          </a:p>
          <a:p>
            <a:pPr eaLnBrk="1" hangingPunct="1"/>
            <a:r>
              <a:rPr lang="en-US" dirty="0">
                <a:cs typeface="Arial" charset="0"/>
              </a:rPr>
              <a:t>May 2022	</a:t>
            </a:r>
          </a:p>
          <a:p>
            <a:pPr eaLnBrk="1" hangingPunct="1"/>
            <a:endParaRPr lang="en-US" dirty="0">
              <a:cs typeface="Arial" charset="0"/>
            </a:endParaRPr>
          </a:p>
        </p:txBody>
      </p:sp>
    </p:spTree>
    <p:custDataLst/>
  </p:cSld>
  <p:clrMapOvr>
    <a:masterClrMapping/>
  </p:clrMapOvr>
  <p:transition/>
</p:sld>
</file>

<file path=ppt/slides/slide10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long does the contract last?</a:t>
            </a:r>
          </a:p>
        </p:txBody>
      </p:sp>
      <p:sp>
        <p:nvSpPr>
          <p:cNvPr id="3" name="Content Placeholder 2" descr="" titl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 contract</a:t>
            </a:r>
          </a:p>
          <a:p>
            <a:pPr lvl="1"/>
            <a:r>
              <a:rPr lang="en-US" dirty="0"/>
              <a:t>Virginia law: 2 – 4 years, and must end on June 30</a:t>
            </a:r>
          </a:p>
          <a:p>
            <a:endParaRPr lang="en-US" dirty="0"/>
          </a:p>
          <a:p>
            <a:r>
              <a:rPr lang="en-US" dirty="0"/>
              <a:t>Renewal contracts </a:t>
            </a:r>
          </a:p>
          <a:p>
            <a:pPr lvl="1"/>
            <a:r>
              <a:rPr lang="en-US" dirty="0"/>
              <a:t>Virginia law: 1 – 4 years, and must end on June 30</a:t>
            </a:r>
          </a:p>
          <a:p>
            <a:endParaRPr lang="en-US" dirty="0"/>
          </a:p>
          <a:p>
            <a:r>
              <a:rPr lang="en-US" dirty="0"/>
              <a:t>No “automatic extensions” – would cause contract to run more than 4 years total</a:t>
            </a:r>
          </a:p>
          <a:p>
            <a:endParaRPr lang="en-US" dirty="0"/>
          </a:p>
          <a:p>
            <a:r>
              <a:rPr lang="en-US" dirty="0"/>
              <a:t>Practice pointer – push for the longest contract possible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67543"/>
      </p:ext>
    </p:extLst>
  </p:cSld>
  <p:clrMapOvr>
    <a:masterClrMapping/>
  </p:clrMapOvr>
</p:sld>
</file>

<file path=ppt/slides/slide1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Compensation</a:t>
            </a:r>
          </a:p>
        </p:txBody>
      </p:sp>
      <p:sp>
        <p:nvSpPr>
          <p:cNvPr id="3" name="Content Placeholder 2" descr="" titl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 salary</a:t>
            </a:r>
          </a:p>
          <a:p>
            <a:pPr lvl="1"/>
            <a:r>
              <a:rPr lang="en-US" dirty="0"/>
              <a:t>Comparable to other divisions in the region?</a:t>
            </a:r>
          </a:p>
          <a:p>
            <a:pPr lvl="1"/>
            <a:r>
              <a:rPr lang="en-US" dirty="0"/>
              <a:t>Automatic escalator?</a:t>
            </a:r>
          </a:p>
          <a:p>
            <a:pPr lvl="1"/>
            <a:r>
              <a:rPr lang="en-US" dirty="0"/>
              <a:t>Capable of decrease?</a:t>
            </a:r>
          </a:p>
          <a:p>
            <a:pPr lvl="1"/>
            <a:endParaRPr lang="en-US" dirty="0"/>
          </a:p>
          <a:p>
            <a:r>
              <a:rPr lang="en-US" dirty="0"/>
              <a:t>Deferred compensation – e.g., 403(b) plans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698654"/>
      </p:ext>
    </p:extLst>
  </p:cSld>
  <p:clrMapOvr>
    <a:masterClrMapping/>
  </p:clrMapOvr>
</p:sld>
</file>

<file path=ppt/slides/slide1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Leave </a:t>
            </a:r>
          </a:p>
        </p:txBody>
      </p:sp>
      <p:sp>
        <p:nvSpPr>
          <p:cNvPr id="3" name="Content Placeholder 2" descr="" title=""/>
          <p:cNvSpPr>
            <a:spLocks noGrp="1"/>
          </p:cNvSpPr>
          <p:nvPr>
            <p:ph idx="1"/>
          </p:nvPr>
        </p:nvSpPr>
        <p:spPr>
          <a:xfrm>
            <a:off x="581025" y="1375794"/>
            <a:ext cx="7877175" cy="4644006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Usually two different buckets of leave</a:t>
            </a:r>
          </a:p>
          <a:p>
            <a:pPr lvl="1"/>
            <a:r>
              <a:rPr lang="en-US" dirty="0"/>
              <a:t>Sick </a:t>
            </a:r>
          </a:p>
          <a:p>
            <a:pPr lvl="1"/>
            <a:r>
              <a:rPr lang="en-US" dirty="0"/>
              <a:t>“Annual” or “personal” (i.e., vacation)</a:t>
            </a:r>
          </a:p>
          <a:p>
            <a:pPr lvl="1"/>
            <a:endParaRPr lang="en-US" dirty="0"/>
          </a:p>
          <a:p>
            <a:r>
              <a:rPr lang="en-US" dirty="0"/>
              <a:t>You can negotiate for more of each than is included in the School Board policies for other employees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525481"/>
      </p:ext>
    </p:extLst>
  </p:cSld>
  <p:clrMapOvr>
    <a:masterClrMapping/>
  </p:clrMapOvr>
</p:sld>
</file>

<file path=ppt/slides/slide1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Leave </a:t>
            </a:r>
          </a:p>
        </p:txBody>
      </p:sp>
      <p:sp>
        <p:nvSpPr>
          <p:cNvPr id="3" name="Content Placeholder 2" descr="" title=""/>
          <p:cNvSpPr>
            <a:spLocks noGrp="1"/>
          </p:cNvSpPr>
          <p:nvPr>
            <p:ph idx="1"/>
          </p:nvPr>
        </p:nvSpPr>
        <p:spPr>
          <a:xfrm>
            <a:off x="581025" y="1375794"/>
            <a:ext cx="7877175" cy="464400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Rollover </a:t>
            </a:r>
          </a:p>
          <a:p>
            <a:pPr lvl="1"/>
            <a:r>
              <a:rPr lang="en-US" dirty="0"/>
              <a:t>Both sick and vacation leave can be rolled-over from one year to the next, but don’t have to be – so negotiate for it</a:t>
            </a:r>
          </a:p>
          <a:p>
            <a:pPr lvl="1"/>
            <a:endParaRPr lang="en-US" dirty="0"/>
          </a:p>
          <a:p>
            <a:r>
              <a:rPr lang="en-US" dirty="0"/>
              <a:t>Pay Out</a:t>
            </a:r>
          </a:p>
          <a:p>
            <a:pPr lvl="1"/>
            <a:r>
              <a:rPr lang="en-US" dirty="0"/>
              <a:t>Both sick and vacation leave can be paid out at the end of the year, or end of the term, but don’t have to be – so negotiate for it</a:t>
            </a:r>
          </a:p>
          <a:p>
            <a:pPr lvl="1"/>
            <a:r>
              <a:rPr lang="en-US" dirty="0"/>
              <a:t>Some contracts allow for payout if separation due to retirement, but not because of resignation – you can negotiate this point. </a:t>
            </a:r>
          </a:p>
        </p:txBody>
      </p:sp>
    </p:spTree>
    <p:extLst>
      <p:ext uri="{BB962C8B-B14F-4D97-AF65-F5344CB8AC3E}">
        <p14:creationId xmlns:p14="http://schemas.microsoft.com/office/powerpoint/2010/main" val="2480859023"/>
      </p:ext>
    </p:extLst>
  </p:cSld>
  <p:clrMapOvr>
    <a:masterClrMapping/>
  </p:clrMapOvr>
</p:sld>
</file>

<file path=ppt/slides/slide14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</a:t>
            </a:r>
          </a:p>
        </p:txBody>
      </p:sp>
      <p:sp>
        <p:nvSpPr>
          <p:cNvPr id="3" name="Content Placeholder 2" descr="" title=""/>
          <p:cNvSpPr>
            <a:spLocks noGrp="1"/>
          </p:cNvSpPr>
          <p:nvPr>
            <p:ph idx="1"/>
          </p:nvPr>
        </p:nvSpPr>
        <p:spPr>
          <a:xfrm>
            <a:off x="581025" y="1484851"/>
            <a:ext cx="7877175" cy="4534949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My follow School Board rules for other employees, or be distinct for the Superintendent: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Health insurance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Life, dental, vision, disability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Car, stipend, or access to School Board car?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Cell phone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Memberships 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VASS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Professional and civic organizations</a:t>
            </a:r>
          </a:p>
        </p:txBody>
      </p:sp>
      <p:pic>
        <p:nvPicPr>
          <p:cNvPr id="4" name="Picture 3" descr="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4716" y="2209870"/>
            <a:ext cx="2438259" cy="243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435956"/>
      </p:ext>
    </p:extLst>
  </p:cSld>
  <p:clrMapOvr>
    <a:masterClrMapping/>
  </p:clrMapOvr>
</p:sld>
</file>

<file path=ppt/slides/slide15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Customized benefits</a:t>
            </a:r>
          </a:p>
        </p:txBody>
      </p:sp>
      <p:sp>
        <p:nvSpPr>
          <p:cNvPr id="3" name="Content Placeholder 2" descr="" title=""/>
          <p:cNvSpPr>
            <a:spLocks noGrp="1"/>
          </p:cNvSpPr>
          <p:nvPr>
            <p:ph idx="1"/>
          </p:nvPr>
        </p:nvSpPr>
        <p:spPr>
          <a:xfrm>
            <a:off x="581025" y="1426128"/>
            <a:ext cx="7877175" cy="4593672"/>
          </a:xfrm>
        </p:spPr>
        <p:txBody>
          <a:bodyPr/>
          <a:lstStyle/>
          <a:p>
            <a:r>
              <a:rPr lang="en-US" dirty="0"/>
              <a:t>More typical in renewal contracts</a:t>
            </a:r>
          </a:p>
          <a:p>
            <a:pPr lvl="1"/>
            <a:r>
              <a:rPr lang="en-US" dirty="0"/>
              <a:t>Reimbursement or time off for courses</a:t>
            </a:r>
          </a:p>
          <a:p>
            <a:pPr lvl="1"/>
            <a:r>
              <a:rPr lang="en-US" dirty="0"/>
              <a:t>Consulting, writing, speaking revenue</a:t>
            </a:r>
          </a:p>
          <a:p>
            <a:pPr lvl="1"/>
            <a:r>
              <a:rPr lang="en-US" dirty="0"/>
              <a:t>Sabbatical or extended leave</a:t>
            </a:r>
          </a:p>
          <a:p>
            <a:pPr lvl="1"/>
            <a:endParaRPr lang="en-US" dirty="0"/>
          </a:p>
        </p:txBody>
      </p:sp>
      <p:pic>
        <p:nvPicPr>
          <p:cNvPr id="4" name="Picture 3" descr="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067" y="3264478"/>
            <a:ext cx="57531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19063"/>
      </p:ext>
    </p:extLst>
  </p:cSld>
  <p:clrMapOvr>
    <a:masterClrMapping/>
  </p:clrMapOvr>
</p:sld>
</file>

<file path=ppt/slides/slide16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Content Placeholder 2" descr="" title=""/>
          <p:cNvSpPr>
            <a:spLocks noGrp="1"/>
          </p:cNvSpPr>
          <p:nvPr>
            <p:ph idx="1"/>
          </p:nvPr>
        </p:nvSpPr>
        <p:spPr>
          <a:xfrm>
            <a:off x="581025" y="1510018"/>
            <a:ext cx="7877175" cy="4509782"/>
          </a:xfrm>
        </p:spPr>
        <p:txBody>
          <a:bodyPr/>
          <a:lstStyle/>
          <a:p>
            <a:r>
              <a:rPr lang="en-US" dirty="0"/>
              <a:t>Virginia law requires annual evaluation of superintendents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Superintendent and the Board shall adopt a mutually agreed upon instrument for this purpose. </a:t>
            </a:r>
          </a:p>
          <a:p>
            <a:endParaRPr lang="en-US" dirty="0"/>
          </a:p>
          <a:p>
            <a:r>
              <a:rPr lang="en-US" dirty="0"/>
              <a:t>Such evaluation must be completed at least 6 months before the end of each fiscal year. </a:t>
            </a:r>
          </a:p>
          <a:p>
            <a:endParaRPr lang="en-US" dirty="0"/>
          </a:p>
          <a:p>
            <a:r>
              <a:rPr lang="en-US" dirty="0"/>
              <a:t>The Board shall devote at least a portion of a scheduled Board meeting (in closed session) to conduct the Superintendent’s evaluation and discuss the working relationship between the Superintendent and the Board. </a:t>
            </a:r>
          </a:p>
        </p:txBody>
      </p:sp>
    </p:spTree>
    <p:extLst>
      <p:ext uri="{BB962C8B-B14F-4D97-AF65-F5344CB8AC3E}">
        <p14:creationId xmlns:p14="http://schemas.microsoft.com/office/powerpoint/2010/main" val="968320755"/>
      </p:ext>
    </p:extLst>
  </p:cSld>
  <p:clrMapOvr>
    <a:masterClrMapping/>
  </p:clrMapOvr>
</p:sld>
</file>

<file path=ppt/slides/slide17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aware of the “other employment” trap</a:t>
            </a:r>
          </a:p>
        </p:txBody>
      </p:sp>
      <p:sp>
        <p:nvSpPr>
          <p:cNvPr id="3" name="Content Placeholder 2" descr="" title=""/>
          <p:cNvSpPr>
            <a:spLocks noGrp="1"/>
          </p:cNvSpPr>
          <p:nvPr>
            <p:ph idx="1"/>
          </p:nvPr>
        </p:nvSpPr>
        <p:spPr>
          <a:xfrm>
            <a:off x="581025" y="1644242"/>
            <a:ext cx="7877175" cy="4375558"/>
          </a:xfrm>
        </p:spPr>
        <p:txBody>
          <a:bodyPr/>
          <a:lstStyle/>
          <a:p>
            <a:r>
              <a:rPr lang="en-US" dirty="0"/>
              <a:t>Virginia law states that if you accept other employment without Board approval, you have “abandoned” the position of superintendent</a:t>
            </a:r>
          </a:p>
          <a:p>
            <a:endParaRPr lang="en-US" dirty="0"/>
          </a:p>
          <a:p>
            <a:r>
              <a:rPr lang="en-US" dirty="0"/>
              <a:t>Could apply to any paid consulting or speaking engagement</a:t>
            </a:r>
          </a:p>
          <a:p>
            <a:endParaRPr lang="en-US" dirty="0"/>
          </a:p>
          <a:p>
            <a:r>
              <a:rPr lang="en-US" dirty="0"/>
              <a:t>Put in contract that Board Chair can approve the other work – and always get approval prior to starting engagement</a:t>
            </a:r>
          </a:p>
          <a:p>
            <a:endParaRPr lang="en-US" dirty="0"/>
          </a:p>
          <a:p>
            <a:r>
              <a:rPr lang="en-US" dirty="0"/>
              <a:t>Put in contract anything you already know you would do on a regular basis, like teach a course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809777"/>
      </p:ext>
    </p:extLst>
  </p:cSld>
  <p:clrMapOvr>
    <a:masterClrMapping/>
  </p:clrMapOvr>
</p:sld>
</file>

<file path=ppt/slides/slide18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Indemnity</a:t>
            </a:r>
          </a:p>
        </p:txBody>
      </p:sp>
      <p:sp>
        <p:nvSpPr>
          <p:cNvPr id="3" name="Content Placeholder 2" descr="" title=""/>
          <p:cNvSpPr>
            <a:spLocks noGrp="1"/>
          </p:cNvSpPr>
          <p:nvPr>
            <p:ph idx="1"/>
          </p:nvPr>
        </p:nvSpPr>
        <p:spPr>
          <a:xfrm>
            <a:off x="581025" y="1711354"/>
            <a:ext cx="7877175" cy="4308446"/>
          </a:xfrm>
        </p:spPr>
        <p:txBody>
          <a:bodyPr/>
          <a:lstStyle/>
          <a:p>
            <a:r>
              <a:rPr lang="en-US" dirty="0"/>
              <a:t>“The Board hereby indemnifies and holds harmless the Superintendent and/or her estate from any and all demands, claims, damages, suits, actions, and legal proceedings brought against the Superintendent…</a:t>
            </a:r>
          </a:p>
          <a:p>
            <a:pPr lvl="1"/>
            <a:r>
              <a:rPr lang="en-US" dirty="0"/>
              <a:t>for any incident or activity arising out of and within the scope of her duties as Superintendent…</a:t>
            </a:r>
          </a:p>
          <a:p>
            <a:pPr lvl="1"/>
            <a:r>
              <a:rPr lang="en-US" dirty="0"/>
              <a:t>undertaken in good faith, in accordance with the law, and within the scope of her official authority.”</a:t>
            </a:r>
          </a:p>
        </p:txBody>
      </p:sp>
    </p:spTree>
    <p:extLst>
      <p:ext uri="{BB962C8B-B14F-4D97-AF65-F5344CB8AC3E}">
        <p14:creationId xmlns:p14="http://schemas.microsoft.com/office/powerpoint/2010/main" val="1914398285"/>
      </p:ext>
    </p:extLst>
  </p:cSld>
  <p:clrMapOvr>
    <a:masterClrMapping/>
  </p:clrMapOvr>
</p:sld>
</file>

<file path=ppt/slides/slide19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Indemnity</a:t>
            </a:r>
          </a:p>
        </p:txBody>
      </p:sp>
      <p:sp>
        <p:nvSpPr>
          <p:cNvPr id="3" name="Content Placeholder 2" descr="" title=""/>
          <p:cNvSpPr>
            <a:spLocks noGrp="1"/>
          </p:cNvSpPr>
          <p:nvPr>
            <p:ph idx="1"/>
          </p:nvPr>
        </p:nvSpPr>
        <p:spPr>
          <a:xfrm>
            <a:off x="581025" y="1501629"/>
            <a:ext cx="7877175" cy="451817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Translation – the Board will provide for your legal defense if you are sued because of your work as superintendent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Applies even if lawsuit arrives after your term ends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Does not apply if you purposely break the law</a:t>
            </a:r>
          </a:p>
          <a:p>
            <a:pPr>
              <a:lnSpc>
                <a:spcPct val="150000"/>
              </a:lnSpc>
            </a:pPr>
            <a:r>
              <a:rPr lang="en-US" dirty="0"/>
              <a:t>Does </a:t>
            </a:r>
            <a:r>
              <a:rPr lang="en-US" u="sng" dirty="0"/>
              <a:t>not</a:t>
            </a:r>
            <a:r>
              <a:rPr lang="en-US" dirty="0"/>
              <a:t> necessarily mean you will get a lawyer other than the Board’s attorney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You may have to share counsel with the Board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You may not get to pick your own lawyer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6066247"/>
      </p:ext>
    </p:extLst>
  </p:cSld>
  <p:clrMapOvr>
    <a:masterClrMapping/>
  </p:clrMapOvr>
</p:sld>
</file>

<file path=ppt/slides/slide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descr="" title="">
            <a:extLst>
              <a:ext uri="{FF2B5EF4-FFF2-40B4-BE49-F238E27FC236}">
                <a16:creationId xmlns:a16="http://schemas.microsoft.com/office/drawing/2014/main" id="{90B807ED-6E9E-4614-A6A3-F55074751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2692866"/>
            <a:ext cx="7877175" cy="3326934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/>
              <a:t>Your Superintendent contract is like a prenuptial agreement at the beginning of a marriage.</a:t>
            </a:r>
          </a:p>
        </p:txBody>
      </p:sp>
    </p:spTree>
    <p:custDataLst/>
    <p:extLst>
      <p:ext uri="{BB962C8B-B14F-4D97-AF65-F5344CB8AC3E}">
        <p14:creationId xmlns:p14="http://schemas.microsoft.com/office/powerpoint/2010/main" val="2769668351"/>
      </p:ext>
    </p:extLst>
  </p:cSld>
  <p:clrMapOvr>
    <a:masterClrMapping/>
  </p:clrMapOvr>
</p:sld>
</file>

<file path=ppt/slides/slide2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Termination – All good things must come to an end!</a:t>
            </a:r>
          </a:p>
        </p:txBody>
      </p:sp>
      <p:pic>
        <p:nvPicPr>
          <p:cNvPr id="5" name="Content Placeholder 4" descr="" title="">
            <a:extLst>
              <a:ext uri="{FF2B5EF4-FFF2-40B4-BE49-F238E27FC236}">
                <a16:creationId xmlns:a16="http://schemas.microsoft.com/office/drawing/2014/main" id="{49995166-0B67-4DC3-B40B-AB136335B9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1895" y="1752600"/>
            <a:ext cx="6795435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208632"/>
      </p:ext>
    </p:extLst>
  </p:cSld>
  <p:clrMapOvr>
    <a:masterClrMapping/>
  </p:clrMapOvr>
</p:sld>
</file>

<file path=ppt/slides/slide2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Termination</a:t>
            </a:r>
          </a:p>
        </p:txBody>
      </p:sp>
      <p:sp>
        <p:nvSpPr>
          <p:cNvPr id="3" name="Content Placeholder 2" descr="" titl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Not all terminations are created equal</a:t>
            </a:r>
          </a:p>
          <a:p>
            <a:pPr lvl="1"/>
            <a:r>
              <a:rPr lang="en-US" sz="2800" dirty="0"/>
              <a:t>Termination without cause</a:t>
            </a:r>
          </a:p>
          <a:p>
            <a:pPr lvl="1"/>
            <a:r>
              <a:rPr lang="en-US" sz="2800" dirty="0"/>
              <a:t>Termination by resignation</a:t>
            </a:r>
          </a:p>
          <a:p>
            <a:pPr lvl="1"/>
            <a:r>
              <a:rPr lang="en-US" sz="2800" dirty="0"/>
              <a:t>Termination by retirement</a:t>
            </a:r>
          </a:p>
          <a:p>
            <a:pPr lvl="1"/>
            <a:r>
              <a:rPr lang="en-US" sz="2800" dirty="0"/>
              <a:t>Termination for disability</a:t>
            </a:r>
          </a:p>
          <a:p>
            <a:pPr lvl="1"/>
            <a:r>
              <a:rPr lang="en-US" sz="2800" dirty="0"/>
              <a:t>Termination by reaching end of term</a:t>
            </a:r>
          </a:p>
          <a:p>
            <a:pPr lvl="1"/>
            <a:r>
              <a:rPr lang="en-US" sz="2800" dirty="0"/>
              <a:t>Termination for cause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176915"/>
      </p:ext>
    </p:extLst>
  </p:cSld>
  <p:clrMapOvr>
    <a:masterClrMapping/>
  </p:clrMapOvr>
</p:sld>
</file>

<file path=ppt/slides/slide2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Termination without cause</a:t>
            </a:r>
          </a:p>
        </p:txBody>
      </p:sp>
      <p:sp>
        <p:nvSpPr>
          <p:cNvPr id="3" name="Content Placeholder 2" descr="" title=""/>
          <p:cNvSpPr>
            <a:spLocks noGrp="1"/>
          </p:cNvSpPr>
          <p:nvPr>
            <p:ph idx="1"/>
          </p:nvPr>
        </p:nvSpPr>
        <p:spPr>
          <a:xfrm>
            <a:off x="581025" y="1711354"/>
            <a:ext cx="7877175" cy="430844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Most important issue is salary continuation</a:t>
            </a:r>
          </a:p>
          <a:p>
            <a:pPr>
              <a:lnSpc>
                <a:spcPct val="150000"/>
              </a:lnSpc>
            </a:pPr>
            <a:r>
              <a:rPr lang="en-US" dirty="0"/>
              <a:t>Benefit continuation is nice, but not essential, because you can still get health insurance under COBRA</a:t>
            </a:r>
          </a:p>
          <a:p>
            <a:pPr>
              <a:lnSpc>
                <a:spcPct val="150000"/>
              </a:lnSpc>
            </a:pPr>
            <a:r>
              <a:rPr lang="en-US" dirty="0"/>
              <a:t>Fight hard to get at least one years salary as severance pay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This could be your only income for many months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But don’t get greedy – asking for 2+ years could result in the Board trumping up “cause” so they would pay you nothing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521557"/>
      </p:ext>
    </p:extLst>
  </p:cSld>
  <p:clrMapOvr>
    <a:masterClrMapping/>
  </p:clrMapOvr>
</p:sld>
</file>

<file path=ppt/slides/slide2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Resignation</a:t>
            </a:r>
          </a:p>
        </p:txBody>
      </p:sp>
      <p:sp>
        <p:nvSpPr>
          <p:cNvPr id="3" name="Content Placeholder 2" descr="" titl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event the Superintendent voluntarily resigns, all salary and benefits such as unused vacation and sick leave provisions shall cease as of the effective date of such resignation. </a:t>
            </a:r>
          </a:p>
          <a:p>
            <a:endParaRPr lang="en-US" dirty="0"/>
          </a:p>
          <a:p>
            <a:r>
              <a:rPr lang="en-US" dirty="0"/>
              <a:t>Usually, the Superintendent agrees to give the Board 90 days’ written notice of such resignation.</a:t>
            </a:r>
          </a:p>
        </p:txBody>
      </p:sp>
    </p:spTree>
    <p:extLst>
      <p:ext uri="{BB962C8B-B14F-4D97-AF65-F5344CB8AC3E}">
        <p14:creationId xmlns:p14="http://schemas.microsoft.com/office/powerpoint/2010/main" val="2552659037"/>
      </p:ext>
    </p:extLst>
  </p:cSld>
  <p:clrMapOvr>
    <a:masterClrMapping/>
  </p:clrMapOvr>
</p:sld>
</file>

<file path=ppt/slides/slide24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Retirement</a:t>
            </a:r>
          </a:p>
        </p:txBody>
      </p:sp>
      <p:sp>
        <p:nvSpPr>
          <p:cNvPr id="3" name="Content Placeholder 2" descr="" title=""/>
          <p:cNvSpPr>
            <a:spLocks noGrp="1"/>
          </p:cNvSpPr>
          <p:nvPr>
            <p:ph idx="1"/>
          </p:nvPr>
        </p:nvSpPr>
        <p:spPr>
          <a:xfrm>
            <a:off x="581025" y="1568741"/>
            <a:ext cx="7877175" cy="4451059"/>
          </a:xfrm>
        </p:spPr>
        <p:txBody>
          <a:bodyPr/>
          <a:lstStyle/>
          <a:p>
            <a:r>
              <a:rPr lang="en-US" dirty="0"/>
              <a:t>Generally no severance pay or benefits (unless new deal is negotiated at the end)</a:t>
            </a:r>
          </a:p>
          <a:p>
            <a:endParaRPr lang="en-US" dirty="0"/>
          </a:p>
          <a:p>
            <a:r>
              <a:rPr lang="en-US" dirty="0"/>
              <a:t>Board generally wants notice of 90 days (standard VSBA) as in voluntary resignation – if they ask for more than that you need to push back</a:t>
            </a:r>
          </a:p>
          <a:p>
            <a:endParaRPr lang="en-US" dirty="0"/>
          </a:p>
        </p:txBody>
      </p:sp>
      <p:pic>
        <p:nvPicPr>
          <p:cNvPr id="4" name="Picture 3" descr="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409" y="3921756"/>
            <a:ext cx="4362168" cy="246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508571"/>
      </p:ext>
    </p:extLst>
  </p:cSld>
  <p:clrMapOvr>
    <a:masterClrMapping/>
  </p:clrMapOvr>
</p:sld>
</file>

<file path=ppt/slides/slide2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Disability</a:t>
            </a:r>
          </a:p>
        </p:txBody>
      </p:sp>
      <p:sp>
        <p:nvSpPr>
          <p:cNvPr id="3" name="Content Placeholder 2" descr="" title=""/>
          <p:cNvSpPr>
            <a:spLocks noGrp="1"/>
          </p:cNvSpPr>
          <p:nvPr>
            <p:ph idx="1"/>
          </p:nvPr>
        </p:nvSpPr>
        <p:spPr>
          <a:xfrm>
            <a:off x="581025" y="1493240"/>
            <a:ext cx="7877175" cy="4526560"/>
          </a:xfrm>
        </p:spPr>
        <p:txBody>
          <a:bodyPr/>
          <a:lstStyle/>
          <a:p>
            <a:r>
              <a:rPr lang="en-US" dirty="0"/>
              <a:t>Many contracts today include disability provisions</a:t>
            </a:r>
          </a:p>
          <a:p>
            <a:r>
              <a:rPr lang="en-US" dirty="0"/>
              <a:t>If you are disabled from work for more than a defined period (bargain for 6 months or longer) then the contract ends</a:t>
            </a:r>
          </a:p>
          <a:p>
            <a:r>
              <a:rPr lang="en-US" dirty="0"/>
              <a:t>If the Board asks for this kind of provision, ask them to balance it by providing a supplemental disability insurance policy so you have income protection</a:t>
            </a:r>
          </a:p>
        </p:txBody>
      </p:sp>
      <p:pic>
        <p:nvPicPr>
          <p:cNvPr id="5" name="Picture 4" descr="" title="">
            <a:extLst>
              <a:ext uri="{FF2B5EF4-FFF2-40B4-BE49-F238E27FC236}">
                <a16:creationId xmlns:a16="http://schemas.microsoft.com/office/drawing/2014/main" id="{872DAD75-8B0B-4393-B4AC-EE2E3122D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388" y="4265611"/>
            <a:ext cx="4091224" cy="230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606466"/>
      </p:ext>
    </p:extLst>
  </p:cSld>
  <p:clrMapOvr>
    <a:masterClrMapping/>
  </p:clrMapOvr>
</p:sld>
</file>

<file path=ppt/slides/slide26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Reaching end of term</a:t>
            </a:r>
          </a:p>
        </p:txBody>
      </p:sp>
      <p:sp>
        <p:nvSpPr>
          <p:cNvPr id="3" name="Content Placeholder 2" descr="" title=""/>
          <p:cNvSpPr>
            <a:spLocks noGrp="1"/>
          </p:cNvSpPr>
          <p:nvPr>
            <p:ph idx="1"/>
          </p:nvPr>
        </p:nvSpPr>
        <p:spPr>
          <a:xfrm>
            <a:off x="581025" y="1686187"/>
            <a:ext cx="7877175" cy="4333613"/>
          </a:xfrm>
        </p:spPr>
        <p:txBody>
          <a:bodyPr/>
          <a:lstStyle/>
          <a:p>
            <a:r>
              <a:rPr lang="en-US" dirty="0"/>
              <a:t>A four year contract (or shorter term) may simply run out.</a:t>
            </a:r>
          </a:p>
          <a:p>
            <a:endParaRPr lang="en-US" dirty="0"/>
          </a:p>
          <a:p>
            <a:r>
              <a:rPr lang="en-US" dirty="0"/>
              <a:t>At that point, the Board owes you nothing</a:t>
            </a:r>
          </a:p>
          <a:p>
            <a:endParaRPr lang="en-US" dirty="0"/>
          </a:p>
          <a:p>
            <a:r>
              <a:rPr lang="en-US" dirty="0"/>
              <a:t>Standard contract includes provision that each side must give the other 6 months’ notice of intent prior to end of contract term, to avoid unexpected results (i.e., you should know the conclusion of contract is coming)</a:t>
            </a:r>
          </a:p>
        </p:txBody>
      </p:sp>
    </p:spTree>
    <p:extLst>
      <p:ext uri="{BB962C8B-B14F-4D97-AF65-F5344CB8AC3E}">
        <p14:creationId xmlns:p14="http://schemas.microsoft.com/office/powerpoint/2010/main" val="470991945"/>
      </p:ext>
    </p:extLst>
  </p:cSld>
  <p:clrMapOvr>
    <a:masterClrMapping/>
  </p:clrMapOvr>
</p:sld>
</file>

<file path=ppt/slides/slide27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Termination for cause</a:t>
            </a:r>
          </a:p>
        </p:txBody>
      </p:sp>
      <p:sp>
        <p:nvSpPr>
          <p:cNvPr id="3" name="Content Placeholder 2" descr="" titl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“Cause” is a high bar</a:t>
            </a:r>
          </a:p>
          <a:p>
            <a:pPr lvl="1"/>
            <a:r>
              <a:rPr lang="en-US" dirty="0"/>
              <a:t>material breach of the contract</a:t>
            </a:r>
          </a:p>
          <a:p>
            <a:pPr lvl="1"/>
            <a:r>
              <a:rPr lang="en-US" dirty="0"/>
              <a:t>forfeiture of office</a:t>
            </a:r>
          </a:p>
          <a:p>
            <a:pPr lvl="1"/>
            <a:r>
              <a:rPr lang="en-US" dirty="0"/>
              <a:t>immorality </a:t>
            </a:r>
          </a:p>
          <a:p>
            <a:pPr lvl="1"/>
            <a:r>
              <a:rPr lang="en-US" dirty="0"/>
              <a:t>non-compliance with school laws and regulations </a:t>
            </a:r>
          </a:p>
          <a:p>
            <a:pPr lvl="1"/>
            <a:r>
              <a:rPr lang="en-US" dirty="0"/>
              <a:t>willful non-compliance with Board policies and regulations</a:t>
            </a:r>
          </a:p>
          <a:p>
            <a:pPr lvl="1"/>
            <a:r>
              <a:rPr lang="en-US" dirty="0"/>
              <a:t>conviction of a felony or a misdemeanor as set forth in Va. Code § 22.1-296.1 (barrier crimes)</a:t>
            </a:r>
          </a:p>
        </p:txBody>
      </p:sp>
    </p:spTree>
    <p:extLst>
      <p:ext uri="{BB962C8B-B14F-4D97-AF65-F5344CB8AC3E}">
        <p14:creationId xmlns:p14="http://schemas.microsoft.com/office/powerpoint/2010/main" val="731322529"/>
      </p:ext>
    </p:extLst>
  </p:cSld>
  <p:clrMapOvr>
    <a:masterClrMapping/>
  </p:clrMapOvr>
</p:sld>
</file>

<file path=ppt/slides/slide28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Termination for cause</a:t>
            </a:r>
          </a:p>
        </p:txBody>
      </p:sp>
      <p:sp>
        <p:nvSpPr>
          <p:cNvPr id="3" name="Content Placeholder 2" descr="" titl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Board must serve written charges</a:t>
            </a:r>
          </a:p>
          <a:p>
            <a:r>
              <a:rPr lang="en-US" dirty="0"/>
              <a:t>You are entitled to a hearing and to have legal representation</a:t>
            </a:r>
          </a:p>
          <a:p>
            <a:r>
              <a:rPr lang="en-US" dirty="0"/>
              <a:t>You may appeal to a circuit court</a:t>
            </a:r>
          </a:p>
          <a:p>
            <a:endParaRPr lang="en-US" dirty="0"/>
          </a:p>
          <a:p>
            <a:r>
              <a:rPr lang="en-US" dirty="0"/>
              <a:t>If terminated for cause:</a:t>
            </a:r>
          </a:p>
          <a:p>
            <a:pPr lvl="1"/>
            <a:r>
              <a:rPr lang="en-US" dirty="0"/>
              <a:t>All salary and benefits cease (no severance pay, but COBRA still available)</a:t>
            </a:r>
          </a:p>
          <a:p>
            <a:pPr lvl="1"/>
            <a:r>
              <a:rPr lang="en-US" dirty="0"/>
              <a:t>No right to leave reimbursement</a:t>
            </a:r>
          </a:p>
          <a:p>
            <a:pPr lvl="1"/>
            <a:r>
              <a:rPr lang="en-US" dirty="0"/>
              <a:t>Indemnity provision continues to protect you</a:t>
            </a:r>
          </a:p>
        </p:txBody>
      </p:sp>
    </p:spTree>
    <p:extLst>
      <p:ext uri="{BB962C8B-B14F-4D97-AF65-F5344CB8AC3E}">
        <p14:creationId xmlns:p14="http://schemas.microsoft.com/office/powerpoint/2010/main" val="5397654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 descr="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Questions or Comments?</a:t>
            </a:r>
          </a:p>
        </p:txBody>
      </p:sp>
      <p:sp>
        <p:nvSpPr>
          <p:cNvPr id="5123" name="Text Placeholder 4" descr="" title=""/>
          <p:cNvSpPr>
            <a:spLocks noGrp="1"/>
          </p:cNvSpPr>
          <p:nvPr>
            <p:ph idx="4294967295"/>
          </p:nvPr>
        </p:nvSpPr>
        <p:spPr>
          <a:xfrm>
            <a:off x="593151" y="4201423"/>
            <a:ext cx="8662987" cy="776288"/>
          </a:xfrm>
        </p:spPr>
        <p:txBody>
          <a:bodyPr/>
          <a:lstStyle/>
          <a:p>
            <a:pPr marL="0" indent="0" eaLnBrk="1" hangingPunct="1">
              <a:spcAft>
                <a:spcPts val="1200"/>
              </a:spcAft>
              <a:buFontTx/>
              <a:buNone/>
            </a:pPr>
            <a:r>
              <a:rPr lang="en-US" sz="1600" b="1" dirty="0">
                <a:cs typeface="Arial" charset="0"/>
              </a:rPr>
              <a:t>www.mcguirewoods.com</a:t>
            </a:r>
            <a:endParaRPr lang="en-US" dirty="0">
              <a:cs typeface="Arial" charset="0"/>
            </a:endParaRPr>
          </a:p>
        </p:txBody>
      </p:sp>
    </p:spTree>
    <p:custDataLst/>
  </p:cSld>
  <p:clrMapOvr>
    <a:masterClrMapping/>
  </p:clrMapOvr>
</p:sld>
</file>

<file path=ppt/slides/slide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descr="" title="">
            <a:extLst>
              <a:ext uri="{FF2B5EF4-FFF2-40B4-BE49-F238E27FC236}">
                <a16:creationId xmlns:a16="http://schemas.microsoft.com/office/drawing/2014/main" id="{714556FD-6D09-4BA8-A122-EF6B6C3AF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1535185"/>
            <a:ext cx="7877175" cy="4484615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/>
              <a:t>In the beginning, everything is great – why would you offend the other person with a formal agreement?</a:t>
            </a:r>
          </a:p>
        </p:txBody>
      </p:sp>
      <p:pic>
        <p:nvPicPr>
          <p:cNvPr id="5" name="Picture 4" descr="" title="">
            <a:extLst>
              <a:ext uri="{FF2B5EF4-FFF2-40B4-BE49-F238E27FC236}">
                <a16:creationId xmlns:a16="http://schemas.microsoft.com/office/drawing/2014/main" id="{108D12B9-F7CE-4126-86CF-37DFB70D1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3118" y="2743200"/>
            <a:ext cx="3532987" cy="3532987"/>
          </a:xfrm>
          <a:prstGeom prst="rect">
            <a:avLst/>
          </a:prstGeom>
        </p:spPr>
      </p:pic>
    </p:spTree>
    <p:custDataLst/>
    <p:extLst>
      <p:ext uri="{BB962C8B-B14F-4D97-AF65-F5344CB8AC3E}">
        <p14:creationId xmlns:p14="http://schemas.microsoft.com/office/powerpoint/2010/main" val="3121080891"/>
      </p:ext>
    </p:extLst>
  </p:cSld>
  <p:clrMapOvr>
    <a:masterClrMapping/>
  </p:clrMapOvr>
</p:sld>
</file>

<file path=ppt/slides/slide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 descr="" title=""/>
          <p:cNvSpPr>
            <a:spLocks noGrp="1" noChangeArrowheads="1"/>
          </p:cNvSpPr>
          <p:nvPr>
            <p:ph type="body" idx="1"/>
          </p:nvPr>
        </p:nvSpPr>
        <p:spPr>
          <a:xfrm>
            <a:off x="581025" y="1577130"/>
            <a:ext cx="7877175" cy="444267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/>
              <a:t>Hopefully, the relationship stays great for years.</a:t>
            </a:r>
          </a:p>
        </p:txBody>
      </p:sp>
      <p:pic>
        <p:nvPicPr>
          <p:cNvPr id="2" name="Picture 1" descr="" title="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483" y="2493937"/>
            <a:ext cx="5075033" cy="3245751"/>
          </a:xfrm>
          <a:prstGeom prst="rect">
            <a:avLst/>
          </a:prstGeom>
        </p:spPr>
      </p:pic>
    </p:spTree>
    <p:custDataLst/>
  </p:cSld>
  <p:clrMapOvr>
    <a:masterClrMapping/>
  </p:clrMapOvr>
</p:sld>
</file>

<file path=ppt/slides/slide5.xml><?xml version="1.0" encoding="utf-8"?>
<p:sld xmlns:a14="http://schemas.microsoft.com/office/drawing/2010/main"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" title="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226" y="2673819"/>
            <a:ext cx="4455376" cy="3144646"/>
          </a:xfrm>
        </p:spPr>
      </p:pic>
      <p:sp>
        <p:nvSpPr>
          <p:cNvPr id="5" name="TextBox 4" descr="" title="">
            <a:extLst>
              <a:ext uri="{FF2B5EF4-FFF2-40B4-BE49-F238E27FC236}">
                <a16:creationId xmlns:a16="http://schemas.microsoft.com/office/drawing/2014/main" id="{DDE6A211-7F0F-42F8-BA39-C23934E58A71}"/>
              </a:ext>
            </a:extLst>
          </p:cNvPr>
          <p:cNvSpPr txBox="1"/>
          <p:nvPr/>
        </p:nvSpPr>
        <p:spPr>
          <a:xfrm>
            <a:off x="855676" y="1597859"/>
            <a:ext cx="72564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But sometimes - conflict arises.</a:t>
            </a:r>
          </a:p>
        </p:txBody>
      </p:sp>
    </p:spTree>
    <p:extLst>
      <p:ext uri="{BB962C8B-B14F-4D97-AF65-F5344CB8AC3E}">
        <p14:creationId xmlns:p14="http://schemas.microsoft.com/office/powerpoint/2010/main" val="546320112"/>
      </p:ext>
    </p:extLst>
  </p:cSld>
  <p:clrMapOvr>
    <a:masterClrMapping/>
  </p:clrMapOvr>
</p:sld>
</file>

<file path=ppt/slides/slide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" title="">
            <a:extLst>
              <a:ext uri="{FF2B5EF4-FFF2-40B4-BE49-F238E27FC236}">
                <a16:creationId xmlns:a16="http://schemas.microsoft.com/office/drawing/2014/main" id="{AAC5610D-910E-471C-87E9-2ECFD69B5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185" y="2541392"/>
            <a:ext cx="5311629" cy="3020989"/>
          </a:xfrm>
          <a:prstGeom prst="rect">
            <a:avLst/>
          </a:prstGeom>
        </p:spPr>
      </p:pic>
      <p:sp>
        <p:nvSpPr>
          <p:cNvPr id="5" name="Content Placeholder 4" descr="" title="">
            <a:extLst>
              <a:ext uri="{FF2B5EF4-FFF2-40B4-BE49-F238E27FC236}">
                <a16:creationId xmlns:a16="http://schemas.microsoft.com/office/drawing/2014/main" id="{70011D37-AC48-4837-88A0-035F89F5B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1752600"/>
            <a:ext cx="7877175" cy="562761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/>
              <a:t>And a break-up is unavoidable.</a:t>
            </a:r>
          </a:p>
        </p:txBody>
      </p:sp>
    </p:spTree>
    <p:extLst>
      <p:ext uri="{BB962C8B-B14F-4D97-AF65-F5344CB8AC3E}">
        <p14:creationId xmlns:p14="http://schemas.microsoft.com/office/powerpoint/2010/main" val="3512842277"/>
      </p:ext>
    </p:extLst>
  </p:cSld>
  <p:clrMapOvr>
    <a:masterClrMapping/>
  </p:clrMapOvr>
</p:sld>
</file>

<file path=ppt/slides/slide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 descr="" title="">
            <a:extLst>
              <a:ext uri="{FF2B5EF4-FFF2-40B4-BE49-F238E27FC236}">
                <a16:creationId xmlns:a16="http://schemas.microsoft.com/office/drawing/2014/main" id="{70011D37-AC48-4837-88A0-035F89F5B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1752600"/>
            <a:ext cx="7877175" cy="562761"/>
          </a:xfrm>
        </p:spPr>
        <p:txBody>
          <a:bodyPr/>
          <a:lstStyle/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Now – you wish you had the prenup.</a:t>
            </a:r>
          </a:p>
        </p:txBody>
      </p:sp>
    </p:spTree>
    <p:extLst>
      <p:ext uri="{BB962C8B-B14F-4D97-AF65-F5344CB8AC3E}">
        <p14:creationId xmlns:p14="http://schemas.microsoft.com/office/powerpoint/2010/main" val="3441610702"/>
      </p:ext>
    </p:extLst>
  </p:cSld>
  <p:clrMapOvr>
    <a:masterClrMapping/>
  </p:clrMapOvr>
</p:sld>
</file>

<file path=ppt/slides/slide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 descr="" title="">
            <a:extLst>
              <a:ext uri="{FF2B5EF4-FFF2-40B4-BE49-F238E27FC236}">
                <a16:creationId xmlns:a16="http://schemas.microsoft.com/office/drawing/2014/main" id="{70011D37-AC48-4837-88A0-035F89F5B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1752600"/>
            <a:ext cx="7877175" cy="562761"/>
          </a:xfrm>
        </p:spPr>
        <p:txBody>
          <a:bodyPr/>
          <a:lstStyle/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So let’s make it a good one. </a:t>
            </a:r>
          </a:p>
        </p:txBody>
      </p:sp>
    </p:spTree>
    <p:extLst>
      <p:ext uri="{BB962C8B-B14F-4D97-AF65-F5344CB8AC3E}">
        <p14:creationId xmlns:p14="http://schemas.microsoft.com/office/powerpoint/2010/main" val="2837411160"/>
      </p:ext>
    </p:extLst>
  </p:cSld>
  <p:clrMapOvr>
    <a:masterClrMapping/>
  </p:clrMapOvr>
</p:sld>
</file>

<file path=ppt/slides/slide9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Terms of the Contract</a:t>
            </a:r>
          </a:p>
        </p:txBody>
      </p:sp>
      <p:sp>
        <p:nvSpPr>
          <p:cNvPr id="3" name="Content Placeholder 2" descr="" titl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Term of employment</a:t>
            </a:r>
          </a:p>
          <a:p>
            <a:r>
              <a:rPr lang="en-US" dirty="0"/>
              <a:t>Compensation</a:t>
            </a:r>
          </a:p>
          <a:p>
            <a:r>
              <a:rPr lang="en-US" dirty="0"/>
              <a:t>Health insurance and other benefits</a:t>
            </a:r>
          </a:p>
          <a:p>
            <a:r>
              <a:rPr lang="en-US" dirty="0"/>
              <a:t>Leave </a:t>
            </a:r>
          </a:p>
          <a:p>
            <a:r>
              <a:rPr lang="en-US" dirty="0"/>
              <a:t>Other work activities</a:t>
            </a:r>
          </a:p>
          <a:p>
            <a:r>
              <a:rPr lang="en-US" dirty="0"/>
              <a:t>Discharge </a:t>
            </a:r>
          </a:p>
        </p:txBody>
      </p:sp>
    </p:spTree>
    <p:extLst>
      <p:ext uri="{BB962C8B-B14F-4D97-AF65-F5344CB8AC3E}">
        <p14:creationId xmlns:p14="http://schemas.microsoft.com/office/powerpoint/2010/main" val="1650957603"/>
      </p:ext>
    </p:extLst>
  </p:cSld>
  <p:clrMapOvr>
    <a:masterClrMapping/>
  </p:clrMapOvr>
</p:sld>
</file>

<file path=ppt/theme/theme1.xml><?xml version="1.0" encoding="utf-8"?>
<a:theme xmlns:a14="http://schemas.microsoft.com/office/drawing/2010/main" xmlns:thm15="http://schemas.microsoft.com/office/thememl/2012/main" xmlns:a="http://schemas.openxmlformats.org/drawingml/2006/main" name="blank">
  <a:themeElements>
    <a:clrScheme name="McGuireWoods">
      <a:dk1>
        <a:srgbClr val="000000"/>
      </a:dk1>
      <a:lt1>
        <a:sysClr val="window" lastClr="FFFFFF"/>
      </a:lt1>
      <a:dk2>
        <a:srgbClr val="165788"/>
      </a:dk2>
      <a:lt2>
        <a:srgbClr val="D5D2CA"/>
      </a:lt2>
      <a:accent1>
        <a:srgbClr val="165788"/>
      </a:accent1>
      <a:accent2>
        <a:srgbClr val="5B8F22"/>
      </a:accent2>
      <a:accent3>
        <a:srgbClr val="D5D2CA"/>
      </a:accent3>
      <a:accent4>
        <a:srgbClr val="000000"/>
      </a:accent4>
      <a:accent5>
        <a:srgbClr val="D47600"/>
      </a:accent5>
      <a:accent6>
        <a:srgbClr val="8B8D8E"/>
      </a:accent6>
      <a:hlink>
        <a:srgbClr val="85BFEB"/>
      </a:hlink>
      <a:folHlink>
        <a:srgbClr val="800080"/>
      </a:folHlink>
    </a:clrScheme>
    <a:fontScheme name="blank">
      <a:majorFont>
        <a:latin typeface="Optima"/>
        <a:ea typeface=""/>
        <a:cs typeface=""/>
      </a:majorFont>
      <a:minorFont>
        <a:latin typeface="Opti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WTemplate_3.potx [Read-Only]" id="{768A8E3C-F65B-4813-8774-BB75961A1981}" vid="{A646D718-E264-4010-9901-829B74A3D33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ap:Properties xmlns:vt="http://schemas.openxmlformats.org/officeDocument/2006/docPropsVTypes" xmlns:ap="http://schemas.openxmlformats.org/officeDocument/2006/extended-properti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